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letter"/>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p:restoredLeft sz="15620"/>
    <p:restoredTop sz="94660"/>
  </p:normalViewPr>
  <p:slideViewPr>
    <p:cSldViewPr snapToGrid="0" snapToObjects="1">
      <p:cViewPr varScale="1">
        <p:scale>
          <a:sx n="94" d="100"/>
          <a:sy n="94" d="100"/>
        </p:scale>
        <p:origin x="-33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D6B43091-6987-1848-A898-73273795FA1D}" type="datetimeFigureOut">
              <a:rPr lang="en-US" smtClean="0"/>
              <a:pPr/>
              <a:t>1/19/12</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63C91310-90FD-864D-9142-F05CC4C10C9F}" type="slidenum">
              <a:rPr lang="en-US" smtClean="0"/>
              <a:pPr/>
              <a:t>‹#›</a:t>
            </a:fld>
            <a:endParaRPr lang="en-US"/>
          </a:p>
        </p:txBody>
      </p:sp>
    </p:spTree>
    <p:extLst>
      <p:ext uri="{BB962C8B-B14F-4D97-AF65-F5344CB8AC3E}">
        <p14:creationId xmlns:p14="http://schemas.microsoft.com/office/powerpoint/2010/main" val="213675841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Rover</a:t>
            </a:r>
            <a:r>
              <a:rPr lang="en-US" baseline="0" dirty="0" smtClean="0"/>
              <a:t> named after Sojourner Truth, an African-America abolitionist and women’s rights activist from upstate NY (1797-1883). Escaped slavery but returned to go to court to recover her son, first black woman to win such a case against a white man. Gave famous speech on racial inequalities in 1851 “</a:t>
            </a:r>
            <a:r>
              <a:rPr lang="en-US" baseline="0" dirty="0" err="1" smtClean="0"/>
              <a:t>Ain’t</a:t>
            </a:r>
            <a:r>
              <a:rPr lang="en-US" baseline="0" dirty="0" smtClean="0"/>
              <a:t> I a Woman” in Akron, Ohio. 1997 Mars rover is named after her. </a:t>
            </a:r>
            <a:endParaRPr lang="en-US" dirty="0"/>
          </a:p>
        </p:txBody>
      </p:sp>
      <p:sp>
        <p:nvSpPr>
          <p:cNvPr id="4" name="Slide Number Placeholder 3"/>
          <p:cNvSpPr>
            <a:spLocks noGrp="1"/>
          </p:cNvSpPr>
          <p:nvPr>
            <p:ph type="sldNum" sz="quarter" idx="10"/>
          </p:nvPr>
        </p:nvSpPr>
        <p:spPr/>
        <p:txBody>
          <a:bodyPr/>
          <a:lstStyle/>
          <a:p>
            <a:fld id="{63C91310-90FD-864D-9142-F05CC4C10C9F}" type="slidenum">
              <a:rPr lang="en-US" smtClean="0"/>
              <a:pPr/>
              <a:t>4</a:t>
            </a:fld>
            <a:endParaRPr lang="en-US"/>
          </a:p>
        </p:txBody>
      </p:sp>
    </p:spTree>
    <p:extLst>
      <p:ext uri="{BB962C8B-B14F-4D97-AF65-F5344CB8AC3E}">
        <p14:creationId xmlns:p14="http://schemas.microsoft.com/office/powerpoint/2010/main" val="443470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the</a:t>
            </a:r>
            <a:r>
              <a:rPr lang="en-US" baseline="0" dirty="0" smtClean="0"/>
              <a:t> students to make a list of all the different characteristics that they observe from these critters. # of hairs, # of legs, belly button, arms, crooked smile, small, fat. Which characteristics could change because of eating habits or emotions? Which would be nearly impossible to change? Physical structures don’t usually change. (arms, legs etc.)</a:t>
            </a:r>
            <a:endParaRPr lang="en-US" dirty="0"/>
          </a:p>
        </p:txBody>
      </p:sp>
      <p:sp>
        <p:nvSpPr>
          <p:cNvPr id="4" name="Slide Number Placeholder 3"/>
          <p:cNvSpPr>
            <a:spLocks noGrp="1"/>
          </p:cNvSpPr>
          <p:nvPr>
            <p:ph type="sldNum" sz="quarter" idx="10"/>
          </p:nvPr>
        </p:nvSpPr>
        <p:spPr/>
        <p:txBody>
          <a:bodyPr/>
          <a:lstStyle/>
          <a:p>
            <a:fld id="{63C91310-90FD-864D-9142-F05CC4C10C9F}" type="slidenum">
              <a:rPr lang="en-US" smtClean="0"/>
              <a:pPr/>
              <a:t>5</a:t>
            </a:fld>
            <a:endParaRPr lang="en-US"/>
          </a:p>
        </p:txBody>
      </p:sp>
    </p:spTree>
    <p:extLst>
      <p:ext uri="{BB962C8B-B14F-4D97-AF65-F5344CB8AC3E}">
        <p14:creationId xmlns:p14="http://schemas.microsoft.com/office/powerpoint/2010/main" val="748710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Glip</a:t>
            </a:r>
            <a:endParaRPr lang="en-US" dirty="0"/>
          </a:p>
        </p:txBody>
      </p:sp>
      <p:sp>
        <p:nvSpPr>
          <p:cNvPr id="4" name="Slide Number Placeholder 3"/>
          <p:cNvSpPr>
            <a:spLocks noGrp="1"/>
          </p:cNvSpPr>
          <p:nvPr>
            <p:ph type="sldNum" sz="quarter" idx="10"/>
          </p:nvPr>
        </p:nvSpPr>
        <p:spPr/>
        <p:txBody>
          <a:bodyPr/>
          <a:lstStyle/>
          <a:p>
            <a:fld id="{63C91310-90FD-864D-9142-F05CC4C10C9F}" type="slidenum">
              <a:rPr lang="en-US" smtClean="0"/>
              <a:pPr/>
              <a:t>7</a:t>
            </a:fld>
            <a:endParaRPr lang="en-US"/>
          </a:p>
        </p:txBody>
      </p:sp>
    </p:spTree>
    <p:extLst>
      <p:ext uri="{BB962C8B-B14F-4D97-AF65-F5344CB8AC3E}">
        <p14:creationId xmlns:p14="http://schemas.microsoft.com/office/powerpoint/2010/main" val="748710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E2BC7A0-2170-244B-A66B-AF65F4FCC690}"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2411754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2BC7A0-2170-244B-A66B-AF65F4FCC690}"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358951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2BC7A0-2170-244B-A66B-AF65F4FCC690}"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1727887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2BC7A0-2170-244B-A66B-AF65F4FCC690}"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1192951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2BC7A0-2170-244B-A66B-AF65F4FCC690}" type="datetimeFigureOut">
              <a:rPr lang="en-US" smtClean="0"/>
              <a:pPr/>
              <a:t>1/19/12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930627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E2BC7A0-2170-244B-A66B-AF65F4FCC690}" type="datetimeFigureOut">
              <a:rPr lang="en-US" smtClean="0"/>
              <a:pPr/>
              <a:t>1/19/12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3842507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2BC7A0-2170-244B-A66B-AF65F4FCC690}" type="datetimeFigureOut">
              <a:rPr lang="en-US" smtClean="0"/>
              <a:pPr/>
              <a:t>1/19/12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1581808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2BC7A0-2170-244B-A66B-AF65F4FCC690}" type="datetimeFigureOut">
              <a:rPr lang="en-US" smtClean="0"/>
              <a:pPr/>
              <a:t>1/19/12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2093015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BC7A0-2170-244B-A66B-AF65F4FCC690}" type="datetimeFigureOut">
              <a:rPr lang="en-US" smtClean="0"/>
              <a:pPr/>
              <a:t>1/19/12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2167151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2BC7A0-2170-244B-A66B-AF65F4FCC690}" type="datetimeFigureOut">
              <a:rPr lang="en-US" smtClean="0"/>
              <a:pPr/>
              <a:t>1/19/12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2180091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2BC7A0-2170-244B-A66B-AF65F4FCC690}" type="datetimeFigureOut">
              <a:rPr lang="en-US" smtClean="0"/>
              <a:pPr/>
              <a:t>1/19/12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B0691-1354-394F-8D5D-C1B6935191C6}" type="slidenum">
              <a:rPr lang="en-US" smtClean="0"/>
              <a:pPr/>
              <a:t>‹#›</a:t>
            </a:fld>
            <a:endParaRPr lang="en-US"/>
          </a:p>
        </p:txBody>
      </p:sp>
    </p:spTree>
    <p:extLst>
      <p:ext uri="{BB962C8B-B14F-4D97-AF65-F5344CB8AC3E}">
        <p14:creationId xmlns:p14="http://schemas.microsoft.com/office/powerpoint/2010/main" val="136528941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BC7A0-2170-244B-A66B-AF65F4FCC690}" type="datetimeFigureOut">
              <a:rPr lang="en-US" smtClean="0"/>
              <a:pPr/>
              <a:t>1/19/12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B0691-1354-394F-8D5D-C1B6935191C6}" type="slidenum">
              <a:rPr lang="en-US" smtClean="0"/>
              <a:pPr/>
              <a:t>‹#›</a:t>
            </a:fld>
            <a:endParaRPr lang="en-US"/>
          </a:p>
        </p:txBody>
      </p:sp>
    </p:spTree>
    <p:extLst>
      <p:ext uri="{BB962C8B-B14F-4D97-AF65-F5344CB8AC3E}">
        <p14:creationId xmlns:p14="http://schemas.microsoft.com/office/powerpoint/2010/main" val="2007740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 Id="rId3"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 Id="rId3" Type="http://schemas.openxmlformats.org/officeDocument/2006/relationships/image" Target="../media/image2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7.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7.tif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tiff"/><Relationship Id="rId1" Type="http://schemas.openxmlformats.org/officeDocument/2006/relationships/slideLayout" Target="../slideLayouts/slideLayout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arfield_lr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0900"/>
            <a:ext cx="9144000" cy="5136776"/>
          </a:xfrm>
          <a:prstGeom prst="rect">
            <a:avLst/>
          </a:prstGeom>
        </p:spPr>
      </p:pic>
      <p:sp>
        <p:nvSpPr>
          <p:cNvPr id="2" name="Title 1"/>
          <p:cNvSpPr>
            <a:spLocks noGrp="1"/>
          </p:cNvSpPr>
          <p:nvPr>
            <p:ph type="ctrTitle"/>
          </p:nvPr>
        </p:nvSpPr>
        <p:spPr/>
        <p:txBody>
          <a:bodyPr/>
          <a:lstStyle/>
          <a:p>
            <a:r>
              <a:rPr lang="en-US" dirty="0" smtClean="0">
                <a:solidFill>
                  <a:schemeClr val="bg1"/>
                </a:solidFill>
              </a:rPr>
              <a:t>Identifying Celestial Bodies</a:t>
            </a:r>
            <a:endParaRPr lang="en-US" dirty="0">
              <a:solidFill>
                <a:schemeClr val="bg1"/>
              </a:solidFill>
            </a:endParaRPr>
          </a:p>
        </p:txBody>
      </p:sp>
      <p:sp>
        <p:nvSpPr>
          <p:cNvPr id="3" name="Subtitle 2"/>
          <p:cNvSpPr>
            <a:spLocks noGrp="1"/>
          </p:cNvSpPr>
          <p:nvPr>
            <p:ph type="subTitle" idx="1"/>
          </p:nvPr>
        </p:nvSpPr>
        <p:spPr/>
        <p:txBody>
          <a:bodyPr/>
          <a:lstStyle/>
          <a:p>
            <a:r>
              <a:rPr lang="en-US" dirty="0" smtClean="0">
                <a:solidFill>
                  <a:srgbClr val="FFFFFF"/>
                </a:solidFill>
              </a:rPr>
              <a:t>An SMS Lesson Plan for SC.8.E.5.3, SC.8.E.5.4, and SC.8.E.5.10</a:t>
            </a:r>
            <a:endParaRPr lang="en-US" dirty="0">
              <a:solidFill>
                <a:srgbClr val="FFFFFF"/>
              </a:solidFill>
            </a:endParaRPr>
          </a:p>
        </p:txBody>
      </p:sp>
    </p:spTree>
    <p:extLst>
      <p:ext uri="{BB962C8B-B14F-4D97-AF65-F5344CB8AC3E}">
        <p14:creationId xmlns:p14="http://schemas.microsoft.com/office/powerpoint/2010/main" val="374289109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Eagle</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Eagle receives its name for the overall shape of the cloud of hydrogen gas and interstellar dust that forms it. It produces a diffuse emission of light. Eagle is a region of active current star formation that is about 6,500 light-years distant. Within the cloud, the columns and pillars of gas and dust act as incubators for new stars. Dark areas in the pillar structures are believed to be </a:t>
            </a:r>
            <a:r>
              <a:rPr lang="en-US" dirty="0" err="1" smtClean="0"/>
              <a:t>protostars</a:t>
            </a:r>
            <a:r>
              <a:rPr lang="en-US" dirty="0" smtClean="0"/>
              <a:t>.</a:t>
            </a:r>
            <a:endParaRPr lang="en-US" dirty="0"/>
          </a:p>
        </p:txBody>
      </p:sp>
    </p:spTree>
    <p:extLst>
      <p:ext uri="{BB962C8B-B14F-4D97-AF65-F5344CB8AC3E}">
        <p14:creationId xmlns:p14="http://schemas.microsoft.com/office/powerpoint/2010/main" val="798891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537px-Eagle.column1.arp.750pix.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19372"/>
            <a:ext cx="2455164" cy="2738628"/>
          </a:xfrm>
          <a:prstGeom prst="rect">
            <a:avLst/>
          </a:prstGeom>
        </p:spPr>
      </p:pic>
      <p:pic>
        <p:nvPicPr>
          <p:cNvPr id="6" name="Picture 5" descr="Eagle Nebul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7" y="1010269"/>
            <a:ext cx="4064000" cy="3048000"/>
          </a:xfrm>
          <a:prstGeom prst="rect">
            <a:avLst/>
          </a:prstGeom>
        </p:spPr>
      </p:pic>
      <p:pic>
        <p:nvPicPr>
          <p:cNvPr id="4" name="Picture 3" descr="eagle_kp09_big.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0"/>
            <a:ext cx="6858000" cy="6858000"/>
          </a:xfrm>
          <a:prstGeom prst="rect">
            <a:avLst/>
          </a:prstGeom>
        </p:spPr>
      </p:pic>
      <p:sp>
        <p:nvSpPr>
          <p:cNvPr id="2" name="Title 1"/>
          <p:cNvSpPr>
            <a:spLocks noGrp="1"/>
          </p:cNvSpPr>
          <p:nvPr>
            <p:ph type="title"/>
          </p:nvPr>
        </p:nvSpPr>
        <p:spPr>
          <a:xfrm>
            <a:off x="2286000" y="87048"/>
            <a:ext cx="2113333" cy="648901"/>
          </a:xfrm>
        </p:spPr>
        <p:txBody>
          <a:bodyPr>
            <a:normAutofit fontScale="90000"/>
          </a:bodyPr>
          <a:lstStyle/>
          <a:p>
            <a:r>
              <a:rPr lang="en-US" dirty="0" smtClean="0">
                <a:solidFill>
                  <a:srgbClr val="FFFFFF"/>
                </a:solidFill>
              </a:rPr>
              <a:t>Eagle</a:t>
            </a:r>
            <a:endParaRPr lang="en-US" dirty="0">
              <a:solidFill>
                <a:srgbClr val="FFFFFF"/>
              </a:solidFill>
            </a:endParaRPr>
          </a:p>
        </p:txBody>
      </p:sp>
      <p:sp>
        <p:nvSpPr>
          <p:cNvPr id="7" name="TextBox 6"/>
          <p:cNvSpPr txBox="1"/>
          <p:nvPr/>
        </p:nvSpPr>
        <p:spPr>
          <a:xfrm>
            <a:off x="20866" y="0"/>
            <a:ext cx="2265133" cy="923330"/>
          </a:xfrm>
          <a:prstGeom prst="rect">
            <a:avLst/>
          </a:prstGeom>
          <a:noFill/>
        </p:spPr>
        <p:txBody>
          <a:bodyPr wrap="square" rtlCol="0">
            <a:spAutoFit/>
          </a:bodyPr>
          <a:lstStyle/>
          <a:p>
            <a:r>
              <a:rPr lang="en-US" dirty="0" smtClean="0"/>
              <a:t>Pillars within Eagle where stars are forming.</a:t>
            </a:r>
            <a:endParaRPr lang="en-US" dirty="0"/>
          </a:p>
        </p:txBody>
      </p:sp>
      <p:sp>
        <p:nvSpPr>
          <p:cNvPr id="8" name="Rectangle 7"/>
          <p:cNvSpPr/>
          <p:nvPr/>
        </p:nvSpPr>
        <p:spPr>
          <a:xfrm>
            <a:off x="0" y="0"/>
            <a:ext cx="2286000" cy="6858000"/>
          </a:xfrm>
          <a:prstGeom prst="rect">
            <a:avLst/>
          </a:prstGeom>
          <a:noFill/>
          <a:ln w="254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5958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Orion</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Orion is one of the most recognizable patterns of stars in the northern sky. In mythology, Orion was a hunter, armed with bow and arrows. His life ended tragically when he stepped on </a:t>
            </a:r>
            <a:r>
              <a:rPr lang="en-US" dirty="0" err="1" smtClean="0"/>
              <a:t>Scorpius</a:t>
            </a:r>
            <a:r>
              <a:rPr lang="en-US" dirty="0" smtClean="0"/>
              <a:t>, the scorpion. The gods felt sorry for Orion and put him in the night sky, but on the opposite side of the sky from </a:t>
            </a:r>
            <a:r>
              <a:rPr lang="en-US" dirty="0" err="1" smtClean="0"/>
              <a:t>Scorpius</a:t>
            </a:r>
            <a:r>
              <a:rPr lang="en-US" dirty="0" smtClean="0"/>
              <a:t>, so he couldn’t be harmed again. From the northern hemisphere, the three bright stars in a straight line that form Orion’s Belt are easily visible on the southern horizon in winter evenings. The bright star that forms Orion’s left shoulder is </a:t>
            </a:r>
            <a:r>
              <a:rPr lang="en-US" dirty="0" err="1" smtClean="0"/>
              <a:t>Betelguese</a:t>
            </a:r>
            <a:r>
              <a:rPr lang="en-US" dirty="0" smtClean="0"/>
              <a:t>. The name of this star means “The armpit of the Central One” in Arabic, which shows that this pattern of stars was recognized across many cultures. </a:t>
            </a:r>
            <a:endParaRPr lang="en-US" dirty="0"/>
          </a:p>
        </p:txBody>
      </p:sp>
    </p:spTree>
    <p:extLst>
      <p:ext uri="{BB962C8B-B14F-4D97-AF65-F5344CB8AC3E}">
        <p14:creationId xmlns:p14="http://schemas.microsoft.com/office/powerpoint/2010/main" val="375691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Ori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5" y="0"/>
            <a:ext cx="4574232" cy="6858000"/>
          </a:xfrm>
          <a:prstGeom prst="rect">
            <a:avLst/>
          </a:prstGeom>
        </p:spPr>
      </p:pic>
      <p:pic>
        <p:nvPicPr>
          <p:cNvPr id="7" name="Picture 6" descr="Orion_draw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9701" y="0"/>
            <a:ext cx="4566285" cy="6858000"/>
          </a:xfrm>
          <a:prstGeom prst="rect">
            <a:avLst/>
          </a:prstGeom>
        </p:spPr>
      </p:pic>
      <p:sp>
        <p:nvSpPr>
          <p:cNvPr id="2" name="Title 1"/>
          <p:cNvSpPr>
            <a:spLocks noGrp="1"/>
          </p:cNvSpPr>
          <p:nvPr>
            <p:ph type="title"/>
          </p:nvPr>
        </p:nvSpPr>
        <p:spPr>
          <a:xfrm>
            <a:off x="0" y="64009"/>
            <a:ext cx="2113333" cy="648901"/>
          </a:xfrm>
        </p:spPr>
        <p:txBody>
          <a:bodyPr>
            <a:normAutofit fontScale="90000"/>
          </a:bodyPr>
          <a:lstStyle/>
          <a:p>
            <a:r>
              <a:rPr lang="en-US" dirty="0" smtClean="0">
                <a:solidFill>
                  <a:srgbClr val="FFFFFF"/>
                </a:solidFill>
              </a:rPr>
              <a:t>Orion</a:t>
            </a:r>
            <a:endParaRPr lang="en-US" dirty="0">
              <a:solidFill>
                <a:srgbClr val="FFFFFF"/>
              </a:solidFill>
            </a:endParaRPr>
          </a:p>
        </p:txBody>
      </p:sp>
    </p:spTree>
    <p:extLst>
      <p:ext uri="{BB962C8B-B14F-4D97-AF65-F5344CB8AC3E}">
        <p14:creationId xmlns:p14="http://schemas.microsoft.com/office/powerpoint/2010/main" val="2476867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Andromeda</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Andromeda is a massive, gravitationally bound system that consists of stars and stellar remnants, </a:t>
            </a:r>
            <a:r>
              <a:rPr lang="en-US" dirty="0" smtClean="0"/>
              <a:t>an </a:t>
            </a:r>
            <a:r>
              <a:rPr lang="en-US" dirty="0" smtClean="0"/>
              <a:t>interstellar medium of gas and dust, and an important but poorly understood component tentatively dubbed dark matter. Andromeda is disk-shaped with dusty, curving arms. It is visible to the naked eye on moonless nights even when viewed in areas with moderate light pollution. Astronomers expect Andromeda to collide with the Milky Way in 4.5 billion years. NASA has used X-ray technology to image the bulge in the center of Andromeda. X-ray emission measurements indicate that a supernova explosion caused by a normal star falling onto a white dwarf star is occurring there. </a:t>
            </a:r>
            <a:endParaRPr lang="en-US" dirty="0"/>
          </a:p>
        </p:txBody>
      </p:sp>
    </p:spTree>
    <p:extLst>
      <p:ext uri="{BB962C8B-B14F-4D97-AF65-F5344CB8AC3E}">
        <p14:creationId xmlns:p14="http://schemas.microsoft.com/office/powerpoint/2010/main" val="1765515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dromed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965700" cy="6858000"/>
          </a:xfrm>
          <a:prstGeom prst="rect">
            <a:avLst/>
          </a:prstGeom>
        </p:spPr>
      </p:pic>
      <p:sp>
        <p:nvSpPr>
          <p:cNvPr id="2" name="Title 1"/>
          <p:cNvSpPr>
            <a:spLocks noGrp="1"/>
          </p:cNvSpPr>
          <p:nvPr>
            <p:ph type="title"/>
          </p:nvPr>
        </p:nvSpPr>
        <p:spPr>
          <a:xfrm>
            <a:off x="0" y="64009"/>
            <a:ext cx="2896978" cy="648901"/>
          </a:xfrm>
        </p:spPr>
        <p:txBody>
          <a:bodyPr>
            <a:normAutofit fontScale="90000"/>
          </a:bodyPr>
          <a:lstStyle/>
          <a:p>
            <a:r>
              <a:rPr lang="en-US" dirty="0" smtClean="0">
                <a:solidFill>
                  <a:srgbClr val="FFFFFF"/>
                </a:solidFill>
              </a:rPr>
              <a:t>Andromeda</a:t>
            </a:r>
            <a:endParaRPr lang="en-US" dirty="0">
              <a:solidFill>
                <a:srgbClr val="FFFFFF"/>
              </a:solidFill>
            </a:endParaRPr>
          </a:p>
        </p:txBody>
      </p:sp>
      <p:pic>
        <p:nvPicPr>
          <p:cNvPr id="4" name="Picture 3" descr="Andromeda_supernova.jpg"/>
          <p:cNvPicPr>
            <a:picLocks noChangeAspect="1"/>
          </p:cNvPicPr>
          <p:nvPr/>
        </p:nvPicPr>
        <p:blipFill rotWithShape="1">
          <a:blip r:embed="rId3">
            <a:extLst>
              <a:ext uri="{28A0092B-C50C-407E-A947-70E740481C1C}">
                <a14:useLocalDpi xmlns:a14="http://schemas.microsoft.com/office/drawing/2010/main" val="0"/>
              </a:ext>
            </a:extLst>
          </a:blip>
          <a:srcRect l="36490"/>
          <a:stretch/>
        </p:blipFill>
        <p:spPr>
          <a:xfrm>
            <a:off x="4775384" y="0"/>
            <a:ext cx="4368616" cy="6858000"/>
          </a:xfrm>
          <a:prstGeom prst="rect">
            <a:avLst/>
          </a:prstGeom>
        </p:spPr>
      </p:pic>
      <p:cxnSp>
        <p:nvCxnSpPr>
          <p:cNvPr id="8" name="Straight Connector 7"/>
          <p:cNvCxnSpPr/>
          <p:nvPr/>
        </p:nvCxnSpPr>
        <p:spPr>
          <a:xfrm>
            <a:off x="4775384" y="0"/>
            <a:ext cx="0" cy="685800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1807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Saturn</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Saturn orbits the sun between Jupiter and Uranus. We see Saturn because it reflects light from the Sun. Saturn’s interior is probably composed of a core of iron, nickel and rock, surrounded by a deep layer of metallic hydrogen and liquid helium and an outer gaseous layer. Saturn has a radius that is 9x that of Earth, but has only 1/8</a:t>
            </a:r>
            <a:r>
              <a:rPr lang="en-US" baseline="30000" dirty="0" smtClean="0"/>
              <a:t>th</a:t>
            </a:r>
            <a:r>
              <a:rPr lang="en-US" dirty="0" smtClean="0"/>
              <a:t> the average density of Earth because so much of the planet is composed of gas.  Saturn has a ring system that consists of nine continuous main rings and three discontinuous arcs, composed mostly of ice particles with a smaller amount of rocky debris and dust. Sixty-two </a:t>
            </a:r>
            <a:r>
              <a:rPr lang="en-US" dirty="0" smtClean="0"/>
              <a:t>known </a:t>
            </a:r>
            <a:r>
              <a:rPr lang="en-US" dirty="0" smtClean="0"/>
              <a:t>moons orbit Saturn. Titan, Saturn’s largest moon, is larger than the planet Mercury. </a:t>
            </a:r>
            <a:endParaRPr lang="en-US" dirty="0"/>
          </a:p>
        </p:txBody>
      </p:sp>
    </p:spTree>
    <p:extLst>
      <p:ext uri="{BB962C8B-B14F-4D97-AF65-F5344CB8AC3E}">
        <p14:creationId xmlns:p14="http://schemas.microsoft.com/office/powerpoint/2010/main" val="12801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691px-Saturn,_Earth_size_comparis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7911316" cy="6858000"/>
          </a:xfrm>
          <a:prstGeom prst="rect">
            <a:avLst/>
          </a:prstGeom>
        </p:spPr>
      </p:pic>
      <p:pic>
        <p:nvPicPr>
          <p:cNvPr id="5" name="Picture 4" descr="hst_saturn_stor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66975" cy="1381125"/>
          </a:xfrm>
          <a:prstGeom prst="rect">
            <a:avLst/>
          </a:prstGeom>
          <a:ln>
            <a:solidFill>
              <a:schemeClr val="bg1"/>
            </a:solidFill>
          </a:ln>
        </p:spPr>
      </p:pic>
      <p:sp>
        <p:nvSpPr>
          <p:cNvPr id="2" name="Title 1"/>
          <p:cNvSpPr>
            <a:spLocks noGrp="1"/>
          </p:cNvSpPr>
          <p:nvPr>
            <p:ph type="title"/>
          </p:nvPr>
        </p:nvSpPr>
        <p:spPr>
          <a:xfrm>
            <a:off x="5623938" y="-1499"/>
            <a:ext cx="2896978" cy="648901"/>
          </a:xfrm>
        </p:spPr>
        <p:txBody>
          <a:bodyPr>
            <a:normAutofit fontScale="90000"/>
          </a:bodyPr>
          <a:lstStyle/>
          <a:p>
            <a:r>
              <a:rPr lang="en-US" dirty="0" smtClean="0">
                <a:solidFill>
                  <a:srgbClr val="FFFFFF"/>
                </a:solidFill>
              </a:rPr>
              <a:t>Saturn</a:t>
            </a:r>
            <a:endParaRPr lang="en-US" dirty="0">
              <a:solidFill>
                <a:srgbClr val="FFFFFF"/>
              </a:solidFill>
            </a:endParaRPr>
          </a:p>
        </p:txBody>
      </p:sp>
      <p:sp>
        <p:nvSpPr>
          <p:cNvPr id="9" name="Title 1"/>
          <p:cNvSpPr txBox="1">
            <a:spLocks/>
          </p:cNvSpPr>
          <p:nvPr/>
        </p:nvSpPr>
        <p:spPr>
          <a:xfrm>
            <a:off x="609600" y="6201883"/>
            <a:ext cx="7911316" cy="648901"/>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dirty="0" smtClean="0">
                <a:solidFill>
                  <a:srgbClr val="FFFFFF"/>
                </a:solidFill>
              </a:rPr>
              <a:t>Size comparison between Saturn and Earth</a:t>
            </a:r>
            <a:endParaRPr lang="en-US" sz="2400" dirty="0">
              <a:solidFill>
                <a:srgbClr val="FFFFFF"/>
              </a:solidFill>
            </a:endParaRPr>
          </a:p>
        </p:txBody>
      </p:sp>
    </p:spTree>
    <p:extLst>
      <p:ext uri="{BB962C8B-B14F-4D97-AF65-F5344CB8AC3E}">
        <p14:creationId xmlns:p14="http://schemas.microsoft.com/office/powerpoint/2010/main" val="380556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Pluto</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Pluto is the tenth-most-massive body observed directly orbiting the Sun. We can see Pluto with telescopes because it reflects light from the Sun. It is one of several large bodies within the newly charter Kuiper belt. Pluto shares its orbital neighborhood with Kuiper belt objects, such as </a:t>
            </a:r>
            <a:r>
              <a:rPr lang="en-US" dirty="0" err="1" smtClean="0"/>
              <a:t>plutinos</a:t>
            </a:r>
            <a:r>
              <a:rPr lang="en-US" dirty="0" smtClean="0"/>
              <a:t>. These bodies are of comparable size to Pluto but are not in its gravitational influence. Like the other members of the Kuiper belt, Pluto is composed primarily of rock and ice and is relatively small: approximately 1/5</a:t>
            </a:r>
            <a:r>
              <a:rPr lang="en-US" baseline="30000" dirty="0" smtClean="0"/>
              <a:t>th</a:t>
            </a:r>
            <a:r>
              <a:rPr lang="en-US" dirty="0" smtClean="0"/>
              <a:t> the mass of the Earth’s Moon and 1/3</a:t>
            </a:r>
            <a:r>
              <a:rPr lang="en-US" baseline="30000" dirty="0" smtClean="0"/>
              <a:t>rd</a:t>
            </a:r>
            <a:r>
              <a:rPr lang="en-US" dirty="0" smtClean="0"/>
              <a:t> of its volume. Pluto has an eccentric and highly inclined orbit that causes it to periodically come closer to the Sun than Neptune. </a:t>
            </a:r>
            <a:endParaRPr lang="en-US" dirty="0"/>
          </a:p>
        </p:txBody>
      </p:sp>
    </p:spTree>
    <p:extLst>
      <p:ext uri="{BB962C8B-B14F-4D97-AF65-F5344CB8AC3E}">
        <p14:creationId xmlns:p14="http://schemas.microsoft.com/office/powerpoint/2010/main" val="1476155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611px-Outersolarsystem_objectpositions_labels_comp.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976" y="13870"/>
            <a:ext cx="6995389" cy="6858000"/>
          </a:xfrm>
          <a:prstGeom prst="rect">
            <a:avLst/>
          </a:prstGeom>
        </p:spPr>
      </p:pic>
      <p:pic>
        <p:nvPicPr>
          <p:cNvPr id="3" name="Picture 2" descr="800px-Pluto-map-hs-2010-06-a-faces.jpg"/>
          <p:cNvPicPr>
            <a:picLocks noChangeAspect="1"/>
          </p:cNvPicPr>
          <p:nvPr/>
        </p:nvPicPr>
        <p:blipFill rotWithShape="1">
          <a:blip r:embed="rId3">
            <a:extLst>
              <a:ext uri="{28A0092B-C50C-407E-A947-70E740481C1C}">
                <a14:useLocalDpi xmlns:a14="http://schemas.microsoft.com/office/drawing/2010/main" val="0"/>
              </a:ext>
            </a:extLst>
          </a:blip>
          <a:srcRect t="-30" r="64557" b="25461"/>
          <a:stretch/>
        </p:blipFill>
        <p:spPr>
          <a:xfrm>
            <a:off x="5903089" y="13870"/>
            <a:ext cx="3240911" cy="3758764"/>
          </a:xfrm>
          <a:prstGeom prst="rect">
            <a:avLst/>
          </a:prstGeom>
        </p:spPr>
      </p:pic>
      <p:sp>
        <p:nvSpPr>
          <p:cNvPr id="2" name="Title 1"/>
          <p:cNvSpPr>
            <a:spLocks noGrp="1"/>
          </p:cNvSpPr>
          <p:nvPr>
            <p:ph type="title"/>
          </p:nvPr>
        </p:nvSpPr>
        <p:spPr>
          <a:xfrm>
            <a:off x="5903089" y="13870"/>
            <a:ext cx="2896978" cy="648901"/>
          </a:xfrm>
        </p:spPr>
        <p:txBody>
          <a:bodyPr>
            <a:normAutofit fontScale="90000"/>
          </a:bodyPr>
          <a:lstStyle/>
          <a:p>
            <a:r>
              <a:rPr lang="en-US" dirty="0" smtClean="0">
                <a:solidFill>
                  <a:srgbClr val="FFFFFF"/>
                </a:solidFill>
              </a:rPr>
              <a:t>Pluto</a:t>
            </a:r>
            <a:endParaRPr lang="en-US" dirty="0">
              <a:solidFill>
                <a:srgbClr val="FFFFFF"/>
              </a:solidFill>
            </a:endParaRPr>
          </a:p>
        </p:txBody>
      </p:sp>
      <p:cxnSp>
        <p:nvCxnSpPr>
          <p:cNvPr id="5" name="Straight Arrow Connector 4"/>
          <p:cNvCxnSpPr/>
          <p:nvPr/>
        </p:nvCxnSpPr>
        <p:spPr>
          <a:xfrm flipV="1">
            <a:off x="4005072" y="4773170"/>
            <a:ext cx="713232" cy="932686"/>
          </a:xfrm>
          <a:prstGeom prst="straightConnector1">
            <a:avLst/>
          </a:prstGeom>
          <a:ln>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910255" y="5705856"/>
            <a:ext cx="5020897" cy="646331"/>
          </a:xfrm>
          <a:prstGeom prst="rect">
            <a:avLst/>
          </a:prstGeom>
          <a:noFill/>
        </p:spPr>
        <p:txBody>
          <a:bodyPr wrap="square" rtlCol="0">
            <a:spAutoFit/>
          </a:bodyPr>
          <a:lstStyle/>
          <a:p>
            <a:r>
              <a:rPr lang="en-US" dirty="0" smtClean="0">
                <a:solidFill>
                  <a:schemeClr val="bg1"/>
                </a:solidFill>
              </a:rPr>
              <a:t>Pluto is one of several large bodies orbiting the Sun in the </a:t>
            </a:r>
            <a:r>
              <a:rPr lang="en-US" dirty="0" err="1" smtClean="0">
                <a:solidFill>
                  <a:schemeClr val="bg1"/>
                </a:solidFill>
              </a:rPr>
              <a:t>Kuiper</a:t>
            </a:r>
            <a:r>
              <a:rPr lang="en-US" dirty="0" smtClean="0">
                <a:solidFill>
                  <a:schemeClr val="bg1"/>
                </a:solidFill>
              </a:rPr>
              <a:t> Belt, shown in green.  </a:t>
            </a:r>
            <a:endParaRPr lang="en-US" dirty="0">
              <a:solidFill>
                <a:schemeClr val="bg1"/>
              </a:solidFill>
            </a:endParaRPr>
          </a:p>
        </p:txBody>
      </p:sp>
    </p:spTree>
    <p:extLst>
      <p:ext uri="{BB962C8B-B14F-4D97-AF65-F5344CB8AC3E}">
        <p14:creationId xmlns:p14="http://schemas.microsoft.com/office/powerpoint/2010/main" val="4287125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7978" y="274638"/>
            <a:ext cx="4004014" cy="1143000"/>
          </a:xfrm>
        </p:spPr>
        <p:txBody>
          <a:bodyPr/>
          <a:lstStyle/>
          <a:p>
            <a:r>
              <a:rPr lang="en-US" dirty="0" smtClean="0"/>
              <a:t>Celestial Bodies? </a:t>
            </a:r>
            <a:endParaRPr lang="en-US" dirty="0"/>
          </a:p>
        </p:txBody>
      </p:sp>
      <p:pic>
        <p:nvPicPr>
          <p:cNvPr id="5" name="Picture 4" descr="J-Lo.jpg"/>
          <p:cNvPicPr>
            <a:picLocks noChangeAspect="1"/>
          </p:cNvPicPr>
          <p:nvPr/>
        </p:nvPicPr>
        <p:blipFill rotWithShape="1">
          <a:blip r:embed="rId2">
            <a:extLst>
              <a:ext uri="{28A0092B-C50C-407E-A947-70E740481C1C}">
                <a14:useLocalDpi xmlns:a14="http://schemas.microsoft.com/office/drawing/2010/main" val="0"/>
              </a:ext>
            </a:extLst>
          </a:blip>
          <a:srcRect b="4656"/>
          <a:stretch/>
        </p:blipFill>
        <p:spPr>
          <a:xfrm>
            <a:off x="156506" y="102650"/>
            <a:ext cx="4526280" cy="6538712"/>
          </a:xfrm>
          <a:prstGeom prst="rect">
            <a:avLst/>
          </a:prstGeom>
        </p:spPr>
      </p:pic>
      <p:pic>
        <p:nvPicPr>
          <p:cNvPr id="7" name="Picture 6" descr="Will Smith.jpg"/>
          <p:cNvPicPr>
            <a:picLocks noChangeAspect="1"/>
          </p:cNvPicPr>
          <p:nvPr/>
        </p:nvPicPr>
        <p:blipFill rotWithShape="1">
          <a:blip r:embed="rId3">
            <a:extLst>
              <a:ext uri="{28A0092B-C50C-407E-A947-70E740481C1C}">
                <a14:useLocalDpi xmlns:a14="http://schemas.microsoft.com/office/drawing/2010/main" val="0"/>
              </a:ext>
            </a:extLst>
          </a:blip>
          <a:srcRect l="42098"/>
          <a:stretch/>
        </p:blipFill>
        <p:spPr>
          <a:xfrm>
            <a:off x="5012088" y="1417638"/>
            <a:ext cx="3765020" cy="4876800"/>
          </a:xfrm>
          <a:prstGeom prst="rect">
            <a:avLst/>
          </a:prstGeom>
        </p:spPr>
      </p:pic>
      <p:sp>
        <p:nvSpPr>
          <p:cNvPr id="8" name="Oval 7"/>
          <p:cNvSpPr/>
          <p:nvPr/>
        </p:nvSpPr>
        <p:spPr>
          <a:xfrm>
            <a:off x="1971003" y="608571"/>
            <a:ext cx="873062" cy="141558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6316746" y="1766436"/>
            <a:ext cx="873062" cy="141558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154052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Io orbits the planet Jupiter as a natural satellite. Io does not </a:t>
            </a:r>
            <a:r>
              <a:rPr lang="en-US" dirty="0" smtClean="0"/>
              <a:t>produce </a:t>
            </a:r>
            <a:r>
              <a:rPr lang="en-US" dirty="0" smtClean="0"/>
              <a:t>its own light, but reflects light from the Sun. With over 400 active volcanoes, Io is the most geologically active object in the solar system. This extreme geologic activity is the result of the tidal heating from friction generated within Io’s interior as it is pulled between Jupiter and the other Galilean satellites – Europa, Ganymede, and </a:t>
            </a:r>
            <a:r>
              <a:rPr lang="en-US" dirty="0" err="1" smtClean="0"/>
              <a:t>Callisto</a:t>
            </a:r>
            <a:r>
              <a:rPr lang="en-US" dirty="0" smtClean="0"/>
              <a:t>. Unlike most satellites in the outer Solar System, which are mostly composed of water ice, Io is primarily composed of silicate rock surrounding a molten core of iron or iron sulfide. Although most of Io’s surface is extensive plains coated with sulfur dioxide frost, is also has more than 100 mountains, some of which are taller than Earth’s Mount Everest. </a:t>
            </a:r>
            <a:endParaRPr lang="en-US" dirty="0"/>
          </a:p>
        </p:txBody>
      </p:sp>
    </p:spTree>
    <p:extLst>
      <p:ext uri="{BB962C8B-B14F-4D97-AF65-F5344CB8AC3E}">
        <p14:creationId xmlns:p14="http://schemas.microsoft.com/office/powerpoint/2010/main" val="2363836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o-Jupit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9144000" cy="5715000"/>
          </a:xfrm>
          <a:prstGeom prst="rect">
            <a:avLst/>
          </a:prstGeom>
        </p:spPr>
      </p:pic>
      <p:pic>
        <p:nvPicPr>
          <p:cNvPr id="5" name="Picture 4" descr="I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48000" cy="3048000"/>
          </a:xfrm>
          <a:prstGeom prst="rect">
            <a:avLst/>
          </a:prstGeom>
          <a:ln>
            <a:solidFill>
              <a:schemeClr val="bg1"/>
            </a:solidFill>
          </a:ln>
        </p:spPr>
      </p:pic>
      <p:sp>
        <p:nvSpPr>
          <p:cNvPr id="2" name="Title 1"/>
          <p:cNvSpPr>
            <a:spLocks noGrp="1"/>
          </p:cNvSpPr>
          <p:nvPr>
            <p:ph type="title"/>
          </p:nvPr>
        </p:nvSpPr>
        <p:spPr>
          <a:xfrm>
            <a:off x="0" y="13870"/>
            <a:ext cx="1067158" cy="648901"/>
          </a:xfrm>
        </p:spPr>
        <p:txBody>
          <a:bodyPr>
            <a:normAutofit fontScale="90000"/>
          </a:bodyPr>
          <a:lstStyle/>
          <a:p>
            <a:r>
              <a:rPr lang="en-US" dirty="0" smtClean="0">
                <a:solidFill>
                  <a:srgbClr val="FFFFFF"/>
                </a:solidFill>
              </a:rPr>
              <a:t>Io</a:t>
            </a:r>
            <a:endParaRPr lang="en-US" dirty="0">
              <a:solidFill>
                <a:srgbClr val="FFFFFF"/>
              </a:solidFill>
            </a:endParaRPr>
          </a:p>
        </p:txBody>
      </p:sp>
      <p:sp>
        <p:nvSpPr>
          <p:cNvPr id="7" name="Title 1"/>
          <p:cNvSpPr txBox="1">
            <a:spLocks/>
          </p:cNvSpPr>
          <p:nvPr/>
        </p:nvSpPr>
        <p:spPr>
          <a:xfrm>
            <a:off x="3048000" y="489735"/>
            <a:ext cx="6096000" cy="648901"/>
          </a:xfrm>
          <a:prstGeom prst="rect">
            <a:avLst/>
          </a:prstGeom>
        </p:spPr>
        <p:txBody>
          <a:bodyPr vert="horz" lIns="91440" tIns="45720" rIns="91440" bIns="45720" rtlCol="0" anchor="ctr">
            <a:normAutofit fontScale="90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Io shown orbiting Jupiter</a:t>
            </a:r>
            <a:endParaRPr lang="en-US" dirty="0"/>
          </a:p>
        </p:txBody>
      </p:sp>
      <p:sp>
        <p:nvSpPr>
          <p:cNvPr id="6" name="TextBox 5"/>
          <p:cNvSpPr txBox="1"/>
          <p:nvPr/>
        </p:nvSpPr>
        <p:spPr>
          <a:xfrm>
            <a:off x="4891199" y="3910060"/>
            <a:ext cx="851233" cy="369332"/>
          </a:xfrm>
          <a:prstGeom prst="rect">
            <a:avLst/>
          </a:prstGeom>
          <a:noFill/>
        </p:spPr>
        <p:txBody>
          <a:bodyPr wrap="square" rtlCol="0">
            <a:spAutoFit/>
          </a:bodyPr>
          <a:lstStyle/>
          <a:p>
            <a:r>
              <a:rPr lang="en-US" dirty="0" smtClean="0">
                <a:solidFill>
                  <a:sysClr val="windowText" lastClr="000000"/>
                </a:solidFill>
              </a:rPr>
              <a:t>Io</a:t>
            </a:r>
            <a:endParaRPr lang="en-US" dirty="0">
              <a:solidFill>
                <a:sysClr val="windowText" lastClr="000000"/>
              </a:solidFill>
            </a:endParaRPr>
          </a:p>
        </p:txBody>
      </p:sp>
    </p:spTree>
    <p:extLst>
      <p:ext uri="{BB962C8B-B14F-4D97-AF65-F5344CB8AC3E}">
        <p14:creationId xmlns:p14="http://schemas.microsoft.com/office/powerpoint/2010/main" val="430624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Vesta</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err="1" smtClean="0"/>
              <a:t>Vesta</a:t>
            </a:r>
            <a:r>
              <a:rPr lang="en-US" dirty="0" smtClean="0"/>
              <a:t> is one of several irregularly shaped bodies that orbits the Sun in a belt between the planets Mars and Jupiter. It has a mean diameter of about 530 km and together with Ceres, Pallas, and </a:t>
            </a:r>
            <a:r>
              <a:rPr lang="en-US" dirty="0" err="1" smtClean="0"/>
              <a:t>Hygiea</a:t>
            </a:r>
            <a:r>
              <a:rPr lang="en-US" dirty="0"/>
              <a:t> </a:t>
            </a:r>
            <a:r>
              <a:rPr lang="en-US" dirty="0" smtClean="0"/>
              <a:t>contains half the mass of the entire belt. It does not produce its own light, but reflects light from the Sun. </a:t>
            </a:r>
            <a:r>
              <a:rPr lang="en-US" dirty="0" err="1" smtClean="0"/>
              <a:t>Vesta</a:t>
            </a:r>
            <a:r>
              <a:rPr lang="en-US" dirty="0" smtClean="0"/>
              <a:t> has an enormous crater 460 km in diameter centered near its south pole. It also has three adjacent craters that look like a snowman. </a:t>
            </a:r>
            <a:r>
              <a:rPr lang="en-US" dirty="0" err="1" smtClean="0"/>
              <a:t>Vesta</a:t>
            </a:r>
            <a:r>
              <a:rPr lang="en-US" dirty="0" smtClean="0"/>
              <a:t> is thought to consist of a metallic iron-nickel core, an overlying rocky olivine mantle, with a surface crust. Some of the small Solar System bodies are believed to be fragments of </a:t>
            </a:r>
            <a:r>
              <a:rPr lang="en-US" dirty="0" err="1" smtClean="0"/>
              <a:t>Vesta</a:t>
            </a:r>
            <a:r>
              <a:rPr lang="en-US" dirty="0" smtClean="0"/>
              <a:t> caused by collisions.</a:t>
            </a:r>
            <a:endParaRPr lang="en-US" dirty="0"/>
          </a:p>
        </p:txBody>
      </p:sp>
    </p:spTree>
    <p:extLst>
      <p:ext uri="{BB962C8B-B14F-4D97-AF65-F5344CB8AC3E}">
        <p14:creationId xmlns:p14="http://schemas.microsoft.com/office/powerpoint/2010/main" val="1846037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799px-Vesta_snowma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2570" cy="6858000"/>
          </a:xfrm>
          <a:prstGeom prst="rect">
            <a:avLst/>
          </a:prstGeom>
        </p:spPr>
      </p:pic>
      <p:sp>
        <p:nvSpPr>
          <p:cNvPr id="2" name="Title 1"/>
          <p:cNvSpPr>
            <a:spLocks noGrp="1"/>
          </p:cNvSpPr>
          <p:nvPr>
            <p:ph type="title"/>
          </p:nvPr>
        </p:nvSpPr>
        <p:spPr>
          <a:xfrm>
            <a:off x="0" y="64009"/>
            <a:ext cx="2896978" cy="648901"/>
          </a:xfrm>
        </p:spPr>
        <p:txBody>
          <a:bodyPr>
            <a:normAutofit fontScale="90000"/>
          </a:bodyPr>
          <a:lstStyle/>
          <a:p>
            <a:r>
              <a:rPr lang="en-US" dirty="0" err="1" smtClean="0">
                <a:solidFill>
                  <a:srgbClr val="FFFFFF"/>
                </a:solidFill>
              </a:rPr>
              <a:t>Vesta</a:t>
            </a:r>
            <a:endParaRPr lang="en-US" dirty="0">
              <a:solidFill>
                <a:srgbClr val="FFFFFF"/>
              </a:solidFill>
            </a:endParaRPr>
          </a:p>
        </p:txBody>
      </p:sp>
      <p:pic>
        <p:nvPicPr>
          <p:cNvPr id="5" name="Picture 4" descr="4_Vesta_1_Ceres_Moon_at_20_km_per_p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2000" y="2084711"/>
            <a:ext cx="2540000" cy="1905000"/>
          </a:xfrm>
          <a:prstGeom prst="rect">
            <a:avLst/>
          </a:prstGeom>
          <a:ln>
            <a:solidFill>
              <a:schemeClr val="bg1"/>
            </a:solidFill>
          </a:ln>
        </p:spPr>
      </p:pic>
      <p:sp>
        <p:nvSpPr>
          <p:cNvPr id="7" name="TextBox 6"/>
          <p:cNvSpPr txBox="1"/>
          <p:nvPr/>
        </p:nvSpPr>
        <p:spPr>
          <a:xfrm>
            <a:off x="5842000" y="2260639"/>
            <a:ext cx="851233" cy="369332"/>
          </a:xfrm>
          <a:prstGeom prst="rect">
            <a:avLst/>
          </a:prstGeom>
          <a:noFill/>
        </p:spPr>
        <p:txBody>
          <a:bodyPr wrap="square" rtlCol="0">
            <a:spAutoFit/>
          </a:bodyPr>
          <a:lstStyle/>
          <a:p>
            <a:r>
              <a:rPr lang="en-US" dirty="0" err="1" smtClean="0">
                <a:solidFill>
                  <a:schemeClr val="bg1"/>
                </a:solidFill>
              </a:rPr>
              <a:t>Vesta</a:t>
            </a:r>
            <a:endParaRPr lang="en-US" dirty="0">
              <a:solidFill>
                <a:schemeClr val="bg1"/>
              </a:solidFill>
            </a:endParaRPr>
          </a:p>
        </p:txBody>
      </p:sp>
      <p:cxnSp>
        <p:nvCxnSpPr>
          <p:cNvPr id="10" name="Straight Arrow Connector 9"/>
          <p:cNvCxnSpPr/>
          <p:nvPr/>
        </p:nvCxnSpPr>
        <p:spPr>
          <a:xfrm flipH="1">
            <a:off x="6188330" y="2629971"/>
            <a:ext cx="81069" cy="612422"/>
          </a:xfrm>
          <a:prstGeom prst="straightConnector1">
            <a:avLst/>
          </a:prstGeom>
          <a:ln>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250982" y="2597705"/>
            <a:ext cx="851233" cy="646331"/>
          </a:xfrm>
          <a:prstGeom prst="rect">
            <a:avLst/>
          </a:prstGeom>
          <a:noFill/>
        </p:spPr>
        <p:txBody>
          <a:bodyPr wrap="square" rtlCol="0">
            <a:spAutoFit/>
          </a:bodyPr>
          <a:lstStyle/>
          <a:p>
            <a:r>
              <a:rPr lang="en-US" dirty="0" smtClean="0">
                <a:solidFill>
                  <a:schemeClr val="bg1"/>
                </a:solidFill>
              </a:rPr>
              <a:t>Earth’s Moon</a:t>
            </a:r>
            <a:endParaRPr lang="en-US" dirty="0">
              <a:solidFill>
                <a:schemeClr val="bg1"/>
              </a:solidFill>
            </a:endParaRPr>
          </a:p>
        </p:txBody>
      </p:sp>
    </p:spTree>
    <p:extLst>
      <p:ext uri="{BB962C8B-B14F-4D97-AF65-F5344CB8AC3E}">
        <p14:creationId xmlns:p14="http://schemas.microsoft.com/office/powerpoint/2010/main" val="3012685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Hale-Bopp</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Hale-Bopp is an icy small Solar System body that, when close enough to the Sun, displays a visible coma (a thin, fuzzy, temporary atmosphere) and sometimes also a tail. These phenomena are both due to the effects of solar radiation and the solar wind upon the nucleus of the Hale-Bopp and not because produces its own light. Hale-Bopp was visible to the naked eye for a record of 18 months starting in May of 1996. Hale-Bopp displayed two tails, a blue gas tail pointing straight away from the Sun and a yellowish dust tail curving away along its orbit. Hale-Bopp has a long orbital period, prior to 1996, it’s last visit to </a:t>
            </a:r>
            <a:r>
              <a:rPr lang="en-US" dirty="0" smtClean="0"/>
              <a:t>Earth </a:t>
            </a:r>
            <a:r>
              <a:rPr lang="en-US" dirty="0" smtClean="0"/>
              <a:t>was in July 2215 BC. Because of it’s long elliptical orbit, Hale-Bopp can take approx. 3000-4000 years to orbit around the Sun. </a:t>
            </a:r>
            <a:endParaRPr lang="en-US" dirty="0"/>
          </a:p>
        </p:txBody>
      </p:sp>
    </p:spTree>
    <p:extLst>
      <p:ext uri="{BB962C8B-B14F-4D97-AF65-F5344CB8AC3E}">
        <p14:creationId xmlns:p14="http://schemas.microsoft.com/office/powerpoint/2010/main" val="32607095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600px-Comet_Hale-Bopp_1995O1.jpg"/>
          <p:cNvPicPr>
            <a:picLocks noChangeAspect="1"/>
          </p:cNvPicPr>
          <p:nvPr/>
        </p:nvPicPr>
        <p:blipFill rotWithShape="1">
          <a:blip r:embed="rId2">
            <a:extLst>
              <a:ext uri="{28A0092B-C50C-407E-A947-70E740481C1C}">
                <a14:useLocalDpi xmlns:a14="http://schemas.microsoft.com/office/drawing/2010/main" val="0"/>
              </a:ext>
            </a:extLst>
          </a:blip>
          <a:srcRect r="1666"/>
          <a:stretch/>
        </p:blipFill>
        <p:spPr>
          <a:xfrm>
            <a:off x="5547360" y="1529033"/>
            <a:ext cx="3596640" cy="3657600"/>
          </a:xfrm>
          <a:prstGeom prst="rect">
            <a:avLst/>
          </a:prstGeom>
        </p:spPr>
      </p:pic>
      <p:pic>
        <p:nvPicPr>
          <p:cNvPr id="8" name="Picture 7" descr="Comet-Hale-Bopp-29-03-1997_hires_adj.jpg"/>
          <p:cNvPicPr>
            <a:picLocks noChangeAspect="1"/>
          </p:cNvPicPr>
          <p:nvPr/>
        </p:nvPicPr>
        <p:blipFill rotWithShape="1">
          <a:blip r:embed="rId3">
            <a:extLst>
              <a:ext uri="{28A0092B-C50C-407E-A947-70E740481C1C}">
                <a14:useLocalDpi xmlns:a14="http://schemas.microsoft.com/office/drawing/2010/main" val="0"/>
              </a:ext>
            </a:extLst>
          </a:blip>
          <a:srcRect t="5183"/>
          <a:stretch/>
        </p:blipFill>
        <p:spPr>
          <a:xfrm>
            <a:off x="0" y="0"/>
            <a:ext cx="5547360" cy="6858000"/>
          </a:xfrm>
          <a:prstGeom prst="rect">
            <a:avLst/>
          </a:prstGeom>
        </p:spPr>
      </p:pic>
      <p:sp>
        <p:nvSpPr>
          <p:cNvPr id="2" name="Title 1"/>
          <p:cNvSpPr>
            <a:spLocks noGrp="1"/>
          </p:cNvSpPr>
          <p:nvPr>
            <p:ph type="title"/>
          </p:nvPr>
        </p:nvSpPr>
        <p:spPr>
          <a:xfrm>
            <a:off x="0" y="64009"/>
            <a:ext cx="2896978" cy="648901"/>
          </a:xfrm>
        </p:spPr>
        <p:txBody>
          <a:bodyPr>
            <a:normAutofit fontScale="90000"/>
          </a:bodyPr>
          <a:lstStyle/>
          <a:p>
            <a:r>
              <a:rPr lang="en-US" dirty="0" smtClean="0">
                <a:solidFill>
                  <a:srgbClr val="FFFFFF"/>
                </a:solidFill>
              </a:rPr>
              <a:t>Hale-Bopp</a:t>
            </a:r>
            <a:endParaRPr lang="en-US" dirty="0">
              <a:solidFill>
                <a:srgbClr val="FFFFFF"/>
              </a:solidFill>
            </a:endParaRPr>
          </a:p>
        </p:txBody>
      </p:sp>
      <p:pic>
        <p:nvPicPr>
          <p:cNvPr id="3" name="Picture 2" descr="470px-Hale-Bopp_orbi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22" y="1752341"/>
            <a:ext cx="5969000" cy="2921000"/>
          </a:xfrm>
          <a:prstGeom prst="rect">
            <a:avLst/>
          </a:prstGeom>
        </p:spPr>
      </p:pic>
    </p:spTree>
    <p:extLst>
      <p:ext uri="{BB962C8B-B14F-4D97-AF65-F5344CB8AC3E}">
        <p14:creationId xmlns:p14="http://schemas.microsoft.com/office/powerpoint/2010/main" val="1701834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Great Daylight 1972 Fireball</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The Great Daylight 1972 Fireball passed within 57 km of the surface of the Earth on August 10, 1972. It entered Earth’s atmosphere in daylight over Utah, United States and passed northwards leaving the atmosphere over Alberta, Canada. The Fireball did not produce its own light or heat like a star. At a distance, it reflected light from the Sun, eventually burning up as it experienced friction with the Earth’s atmosphere. Analysis of its appearance and trajectory showed that it would have been 3 m in diameter, if made of carbonaceous </a:t>
            </a:r>
            <a:r>
              <a:rPr lang="en-US" dirty="0" err="1" smtClean="0"/>
              <a:t>chondrite</a:t>
            </a:r>
            <a:r>
              <a:rPr lang="en-US" dirty="0" smtClean="0"/>
              <a:t>, to 14 m, if made of </a:t>
            </a:r>
            <a:r>
              <a:rPr lang="en-US" dirty="0" err="1" smtClean="0"/>
              <a:t>cometary</a:t>
            </a:r>
            <a:r>
              <a:rPr lang="en-US" dirty="0" smtClean="0"/>
              <a:t> ices. If the Fireball had not entered at such a grazing angle, it would have lost all its velocity in the upper atmosphere, possibly ending in an airburst, and any remnant would have fallen at terminal velocity.  </a:t>
            </a:r>
            <a:endParaRPr lang="en-US" dirty="0"/>
          </a:p>
        </p:txBody>
      </p:sp>
    </p:spTree>
    <p:extLst>
      <p:ext uri="{BB962C8B-B14F-4D97-AF65-F5344CB8AC3E}">
        <p14:creationId xmlns:p14="http://schemas.microsoft.com/office/powerpoint/2010/main" val="19557853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829" y="29029"/>
            <a:ext cx="8363703" cy="648901"/>
          </a:xfrm>
        </p:spPr>
        <p:txBody>
          <a:bodyPr>
            <a:normAutofit fontScale="90000"/>
          </a:bodyPr>
          <a:lstStyle/>
          <a:p>
            <a:r>
              <a:rPr lang="en-US" dirty="0" smtClean="0"/>
              <a:t>The Great Daylight 1972 Fireball</a:t>
            </a:r>
            <a:endParaRPr lang="en-US" dirty="0"/>
          </a:p>
        </p:txBody>
      </p:sp>
      <p:pic>
        <p:nvPicPr>
          <p:cNvPr id="4" name="Picture 3" descr="Fireball 1972.pdf"/>
          <p:cNvPicPr>
            <a:picLocks noChangeAspect="1"/>
          </p:cNvPicPr>
          <p:nvPr/>
        </p:nvPicPr>
        <p:blipFill rotWithShape="1">
          <a:blip r:embed="rId2">
            <a:extLst>
              <a:ext uri="{28A0092B-C50C-407E-A947-70E740481C1C}">
                <a14:useLocalDpi xmlns:a14="http://schemas.microsoft.com/office/drawing/2010/main" val="0"/>
              </a:ext>
            </a:extLst>
          </a:blip>
          <a:srcRect t="13160" b="33414"/>
          <a:stretch/>
        </p:blipFill>
        <p:spPr>
          <a:xfrm>
            <a:off x="591302" y="1088626"/>
            <a:ext cx="7772400" cy="5373795"/>
          </a:xfrm>
          <a:prstGeom prst="rect">
            <a:avLst/>
          </a:prstGeom>
        </p:spPr>
      </p:pic>
      <p:cxnSp>
        <p:nvCxnSpPr>
          <p:cNvPr id="7" name="Straight Arrow Connector 6"/>
          <p:cNvCxnSpPr/>
          <p:nvPr/>
        </p:nvCxnSpPr>
        <p:spPr>
          <a:xfrm flipH="1">
            <a:off x="5796492" y="1414074"/>
            <a:ext cx="391839" cy="612422"/>
          </a:xfrm>
          <a:prstGeom prst="straightConnector1">
            <a:avLst/>
          </a:prstGeom>
          <a:ln>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9781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829" y="230197"/>
            <a:ext cx="8363703" cy="648901"/>
          </a:xfrm>
        </p:spPr>
        <p:txBody>
          <a:bodyPr>
            <a:normAutofit fontScale="90000"/>
          </a:bodyPr>
          <a:lstStyle/>
          <a:p>
            <a:r>
              <a:rPr lang="en-US" dirty="0" smtClean="0"/>
              <a:t>IAU Definition of a Planet</a:t>
            </a:r>
            <a:endParaRPr lang="en-US" dirty="0"/>
          </a:p>
        </p:txBody>
      </p:sp>
      <p:cxnSp>
        <p:nvCxnSpPr>
          <p:cNvPr id="7" name="Straight Arrow Connector 6"/>
          <p:cNvCxnSpPr/>
          <p:nvPr/>
        </p:nvCxnSpPr>
        <p:spPr>
          <a:xfrm flipH="1">
            <a:off x="5796492" y="1414074"/>
            <a:ext cx="391839" cy="612422"/>
          </a:xfrm>
          <a:prstGeom prst="straightConnector1">
            <a:avLst/>
          </a:prstGeom>
          <a:ln>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
        <p:nvSpPr>
          <p:cNvPr id="5" name="Content Placeholder 2"/>
          <p:cNvSpPr>
            <a:spLocks noGrp="1"/>
          </p:cNvSpPr>
          <p:nvPr>
            <p:ph idx="1"/>
          </p:nvPr>
        </p:nvSpPr>
        <p:spPr>
          <a:xfrm>
            <a:off x="457200" y="1225296"/>
            <a:ext cx="8229600" cy="4974336"/>
          </a:xfrm>
        </p:spPr>
        <p:txBody>
          <a:bodyPr>
            <a:normAutofit fontScale="85000" lnSpcReduction="10000"/>
          </a:bodyPr>
          <a:lstStyle/>
          <a:p>
            <a:pPr marL="0" indent="0">
              <a:buNone/>
            </a:pPr>
            <a:r>
              <a:rPr lang="en-US" dirty="0" smtClean="0"/>
              <a:t>In 2006, the International Astronomical Union (IAU) defined a planet as a celestial body that: </a:t>
            </a:r>
          </a:p>
          <a:p>
            <a:pPr marL="514350" indent="-514350">
              <a:buAutoNum type="alphaLcParenBoth"/>
            </a:pPr>
            <a:r>
              <a:rPr lang="en-US" dirty="0" smtClean="0"/>
              <a:t>Is in orbit around the Sun,</a:t>
            </a:r>
          </a:p>
          <a:p>
            <a:pPr marL="514350" indent="-514350">
              <a:buAutoNum type="alphaLcParenBoth"/>
            </a:pPr>
            <a:r>
              <a:rPr lang="en-US" dirty="0" smtClean="0"/>
              <a:t> has sufficient mass for its self-gravity to overcome rigid body forces so that it assumes a hydrostatic equilibrium (nearly round) shape, and </a:t>
            </a:r>
          </a:p>
          <a:p>
            <a:pPr marL="514350" indent="-514350">
              <a:buAutoNum type="alphaLcParenBoth"/>
            </a:pPr>
            <a:r>
              <a:rPr lang="en-US" dirty="0" smtClean="0"/>
              <a:t>Has cleared the neighborhood* around its orbit. </a:t>
            </a:r>
          </a:p>
          <a:p>
            <a:pPr marL="514350" indent="-514350">
              <a:buNone/>
            </a:pPr>
            <a:endParaRPr lang="en-US" dirty="0"/>
          </a:p>
          <a:p>
            <a:pPr marL="514350" indent="-514350">
              <a:buNone/>
            </a:pPr>
            <a:r>
              <a:rPr lang="en-US" dirty="0" smtClean="0"/>
              <a:t>*Clearing the neighborhood means that there are no objects of comparable size  in its own orbital zone that are not under its gravitational influence. </a:t>
            </a:r>
          </a:p>
        </p:txBody>
      </p:sp>
    </p:spTree>
    <p:extLst>
      <p:ext uri="{BB962C8B-B14F-4D97-AF65-F5344CB8AC3E}">
        <p14:creationId xmlns:p14="http://schemas.microsoft.com/office/powerpoint/2010/main" val="10197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4. solar system and univer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0"/>
            <a:ext cx="9108420" cy="6858000"/>
          </a:xfrm>
          <a:prstGeom prst="rect">
            <a:avLst/>
          </a:prstGeom>
        </p:spPr>
      </p:pic>
      <p:sp>
        <p:nvSpPr>
          <p:cNvPr id="2" name="Title 1"/>
          <p:cNvSpPr>
            <a:spLocks noGrp="1"/>
          </p:cNvSpPr>
          <p:nvPr>
            <p:ph type="title"/>
          </p:nvPr>
        </p:nvSpPr>
        <p:spPr>
          <a:xfrm>
            <a:off x="457200" y="3030825"/>
            <a:ext cx="8229600" cy="1143000"/>
          </a:xfrm>
        </p:spPr>
        <p:txBody>
          <a:bodyPr/>
          <a:lstStyle/>
          <a:p>
            <a:r>
              <a:rPr lang="en-US" dirty="0" smtClean="0">
                <a:solidFill>
                  <a:srgbClr val="FFFFFF"/>
                </a:solidFill>
              </a:rPr>
              <a:t>Or Celestial Bodies?</a:t>
            </a:r>
            <a:endParaRPr lang="en-US" dirty="0">
              <a:solidFill>
                <a:srgbClr val="FFFFFF"/>
              </a:solidFill>
            </a:endParaRPr>
          </a:p>
        </p:txBody>
      </p:sp>
    </p:spTree>
    <p:extLst>
      <p:ext uri="{BB962C8B-B14F-4D97-AF65-F5344CB8AC3E}">
        <p14:creationId xmlns:p14="http://schemas.microsoft.com/office/powerpoint/2010/main" val="162946602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Exploring the Universe</a:t>
            </a:r>
            <a:endParaRPr lang="en-US" dirty="0"/>
          </a:p>
        </p:txBody>
      </p:sp>
      <p:pic>
        <p:nvPicPr>
          <p:cNvPr id="4" name="Picture 3" descr="Sojourner_Ma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 y="1671142"/>
            <a:ext cx="8445500" cy="4686300"/>
          </a:xfrm>
          <a:prstGeom prst="rect">
            <a:avLst/>
          </a:prstGeom>
        </p:spPr>
      </p:pic>
      <p:sp>
        <p:nvSpPr>
          <p:cNvPr id="5" name="TextBox 4"/>
          <p:cNvSpPr txBox="1"/>
          <p:nvPr/>
        </p:nvSpPr>
        <p:spPr>
          <a:xfrm>
            <a:off x="1861631" y="6357442"/>
            <a:ext cx="5397287" cy="369332"/>
          </a:xfrm>
          <a:prstGeom prst="rect">
            <a:avLst/>
          </a:prstGeom>
          <a:noFill/>
        </p:spPr>
        <p:txBody>
          <a:bodyPr wrap="square" rtlCol="0">
            <a:spAutoFit/>
          </a:bodyPr>
          <a:lstStyle/>
          <a:p>
            <a:r>
              <a:rPr lang="en-US" dirty="0" smtClean="0"/>
              <a:t>Mars Pathfinder rover Sojourner with the rock “Yogi”</a:t>
            </a:r>
            <a:endParaRPr lang="en-US" dirty="0"/>
          </a:p>
        </p:txBody>
      </p:sp>
    </p:spTree>
    <p:extLst>
      <p:ext uri="{BB962C8B-B14F-4D97-AF65-F5344CB8AC3E}">
        <p14:creationId xmlns:p14="http://schemas.microsoft.com/office/powerpoint/2010/main" val="404954264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Samples Collected from Mars</a:t>
            </a:r>
            <a:endParaRPr lang="en-US" dirty="0"/>
          </a:p>
        </p:txBody>
      </p:sp>
      <p:pic>
        <p:nvPicPr>
          <p:cNvPr id="4" name="Picture 3" descr="Martians.tiff"/>
          <p:cNvPicPr>
            <a:picLocks noChangeAspect="1"/>
          </p:cNvPicPr>
          <p:nvPr/>
        </p:nvPicPr>
        <p:blipFill rotWithShape="1">
          <a:blip r:embed="rId3">
            <a:extLst>
              <a:ext uri="{28A0092B-C50C-407E-A947-70E740481C1C}">
                <a14:useLocalDpi xmlns:a14="http://schemas.microsoft.com/office/drawing/2010/main" val="0"/>
              </a:ext>
            </a:extLst>
          </a:blip>
          <a:srcRect b="13747"/>
          <a:stretch/>
        </p:blipFill>
        <p:spPr>
          <a:xfrm>
            <a:off x="0" y="1955800"/>
            <a:ext cx="9144000" cy="2532023"/>
          </a:xfrm>
          <a:prstGeom prst="rect">
            <a:avLst/>
          </a:prstGeom>
        </p:spPr>
      </p:pic>
      <p:sp>
        <p:nvSpPr>
          <p:cNvPr id="5" name="TextBox 4"/>
          <p:cNvSpPr txBox="1"/>
          <p:nvPr/>
        </p:nvSpPr>
        <p:spPr>
          <a:xfrm>
            <a:off x="457200" y="5180473"/>
            <a:ext cx="8100531" cy="1200329"/>
          </a:xfrm>
          <a:prstGeom prst="rect">
            <a:avLst/>
          </a:prstGeom>
          <a:noFill/>
        </p:spPr>
        <p:txBody>
          <a:bodyPr wrap="square" rtlCol="0">
            <a:spAutoFit/>
          </a:bodyPr>
          <a:lstStyle/>
          <a:p>
            <a:r>
              <a:rPr lang="en-US" dirty="0" smtClean="0"/>
              <a:t>Scientists </a:t>
            </a:r>
            <a:r>
              <a:rPr lang="en-US" dirty="0"/>
              <a:t>use a dichotomous key to </a:t>
            </a:r>
            <a:r>
              <a:rPr lang="en-US" dirty="0" smtClean="0"/>
              <a:t>identify </a:t>
            </a:r>
            <a:r>
              <a:rPr lang="en-US" dirty="0"/>
              <a:t>things</a:t>
            </a:r>
            <a:r>
              <a:rPr lang="en-US" dirty="0" smtClean="0"/>
              <a:t>, by </a:t>
            </a:r>
            <a:r>
              <a:rPr lang="en-US" dirty="0"/>
              <a:t>splitting a group </a:t>
            </a:r>
            <a:r>
              <a:rPr lang="en-US" dirty="0" smtClean="0"/>
              <a:t>into </a:t>
            </a:r>
            <a:r>
              <a:rPr lang="en-US" dirty="0"/>
              <a:t>two groups based on a difference in </a:t>
            </a:r>
            <a:r>
              <a:rPr lang="en-US" dirty="0" smtClean="0"/>
              <a:t>a particular characteristic. </a:t>
            </a:r>
            <a:r>
              <a:rPr lang="en-US" dirty="0"/>
              <a:t>Each group is then divided into </a:t>
            </a:r>
            <a:r>
              <a:rPr lang="en-US" dirty="0" smtClean="0"/>
              <a:t>two more </a:t>
            </a:r>
            <a:r>
              <a:rPr lang="en-US" dirty="0"/>
              <a:t>groups based on another characteristic. This continues until only </a:t>
            </a:r>
            <a:r>
              <a:rPr lang="en-US" dirty="0" smtClean="0"/>
              <a:t>one organism </a:t>
            </a:r>
            <a:r>
              <a:rPr lang="en-US" dirty="0"/>
              <a:t>is left and this leads the scientist to the name </a:t>
            </a:r>
            <a:r>
              <a:rPr lang="en-US" dirty="0" smtClean="0"/>
              <a:t>of the object being identified.</a:t>
            </a:r>
            <a:endParaRPr lang="en-US" dirty="0"/>
          </a:p>
        </p:txBody>
      </p:sp>
    </p:spTree>
    <p:extLst>
      <p:ext uri="{BB962C8B-B14F-4D97-AF65-F5344CB8AC3E}">
        <p14:creationId xmlns:p14="http://schemas.microsoft.com/office/powerpoint/2010/main" val="29514534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to the Critters on Mars</a:t>
            </a:r>
            <a:endParaRPr lang="en-US" dirty="0"/>
          </a:p>
        </p:txBody>
      </p:sp>
      <p:pic>
        <p:nvPicPr>
          <p:cNvPr id="4" name="Picture 3" descr="Key to Martians.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34540"/>
            <a:ext cx="9144000" cy="3697941"/>
          </a:xfrm>
          <a:prstGeom prst="rect">
            <a:avLst/>
          </a:prstGeom>
        </p:spPr>
      </p:pic>
    </p:spTree>
    <p:extLst>
      <p:ext uri="{BB962C8B-B14F-4D97-AF65-F5344CB8AC3E}">
        <p14:creationId xmlns:p14="http://schemas.microsoft.com/office/powerpoint/2010/main" val="130725656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338"/>
            <a:ext cx="8229600" cy="1143000"/>
          </a:xfrm>
        </p:spPr>
        <p:txBody>
          <a:bodyPr/>
          <a:lstStyle/>
          <a:p>
            <a:r>
              <a:rPr lang="en-US" dirty="0" smtClean="0"/>
              <a:t>Identify this Martian!</a:t>
            </a:r>
            <a:endParaRPr lang="en-US" dirty="0"/>
          </a:p>
        </p:txBody>
      </p:sp>
      <p:grpSp>
        <p:nvGrpSpPr>
          <p:cNvPr id="7" name="Group 6"/>
          <p:cNvGrpSpPr/>
          <p:nvPr/>
        </p:nvGrpSpPr>
        <p:grpSpPr>
          <a:xfrm>
            <a:off x="4290783" y="956010"/>
            <a:ext cx="4645198" cy="5786550"/>
            <a:chOff x="2544610" y="1074918"/>
            <a:chExt cx="4645198" cy="5786550"/>
          </a:xfrm>
        </p:grpSpPr>
        <p:pic>
          <p:nvPicPr>
            <p:cNvPr id="3" name="Picture 2" descr="Glip.tiff"/>
            <p:cNvPicPr>
              <a:picLocks noChangeAspect="1"/>
            </p:cNvPicPr>
            <p:nvPr/>
          </p:nvPicPr>
          <p:blipFill rotWithShape="1">
            <a:blip r:embed="rId3">
              <a:extLst>
                <a:ext uri="{28A0092B-C50C-407E-A947-70E740481C1C}">
                  <a14:useLocalDpi xmlns:a14="http://schemas.microsoft.com/office/drawing/2010/main" val="0"/>
                </a:ext>
              </a:extLst>
            </a:blip>
            <a:srcRect b="15623"/>
            <a:stretch/>
          </p:blipFill>
          <p:spPr>
            <a:xfrm>
              <a:off x="2544610" y="1074918"/>
              <a:ext cx="4320872" cy="5786550"/>
            </a:xfrm>
            <a:prstGeom prst="rect">
              <a:avLst/>
            </a:prstGeom>
          </p:spPr>
        </p:pic>
        <p:sp>
          <p:nvSpPr>
            <p:cNvPr id="6" name="Oval 5"/>
            <p:cNvSpPr/>
            <p:nvPr/>
          </p:nvSpPr>
          <p:spPr>
            <a:xfrm>
              <a:off x="6316746" y="1273338"/>
              <a:ext cx="873062" cy="1415589"/>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8" name="Picture 7" descr="Key to Martians.tiff"/>
          <p:cNvPicPr>
            <a:picLocks noChangeAspect="1"/>
          </p:cNvPicPr>
          <p:nvPr/>
        </p:nvPicPr>
        <p:blipFill rotWithShape="1">
          <a:blip r:embed="rId4">
            <a:extLst>
              <a:ext uri="{28A0092B-C50C-407E-A947-70E740481C1C}">
                <a14:useLocalDpi xmlns:a14="http://schemas.microsoft.com/office/drawing/2010/main" val="0"/>
              </a:ext>
            </a:extLst>
          </a:blip>
          <a:srcRect r="53075"/>
          <a:stretch/>
        </p:blipFill>
        <p:spPr>
          <a:xfrm>
            <a:off x="0" y="1834540"/>
            <a:ext cx="4290783" cy="3697941"/>
          </a:xfrm>
          <a:prstGeom prst="rect">
            <a:avLst/>
          </a:prstGeom>
        </p:spPr>
      </p:pic>
      <p:pic>
        <p:nvPicPr>
          <p:cNvPr id="9" name="Picture 8" descr="Key to Martians.tiff"/>
          <p:cNvPicPr>
            <a:picLocks noChangeAspect="1"/>
          </p:cNvPicPr>
          <p:nvPr/>
        </p:nvPicPr>
        <p:blipFill rotWithShape="1">
          <a:blip r:embed="rId4">
            <a:extLst>
              <a:ext uri="{28A0092B-C50C-407E-A947-70E740481C1C}">
                <a14:useLocalDpi xmlns:a14="http://schemas.microsoft.com/office/drawing/2010/main" val="0"/>
              </a:ext>
            </a:extLst>
          </a:blip>
          <a:srcRect l="84346" r="2377"/>
          <a:stretch/>
        </p:blipFill>
        <p:spPr>
          <a:xfrm>
            <a:off x="3216390" y="1834540"/>
            <a:ext cx="1214004" cy="3697941"/>
          </a:xfrm>
          <a:prstGeom prst="rect">
            <a:avLst/>
          </a:prstGeom>
        </p:spPr>
      </p:pic>
    </p:spTree>
    <p:extLst>
      <p:ext uri="{BB962C8B-B14F-4D97-AF65-F5344CB8AC3E}">
        <p14:creationId xmlns:p14="http://schemas.microsoft.com/office/powerpoint/2010/main" val="216842265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Antares</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Antares gleams with a red light in the heart of the constellation of </a:t>
            </a:r>
            <a:r>
              <a:rPr lang="en-US" dirty="0" err="1" smtClean="0"/>
              <a:t>Scorpius</a:t>
            </a:r>
            <a:r>
              <a:rPr lang="en-US" dirty="0" smtClean="0"/>
              <a:t>. It is often mistaken for the red planet, a fact shown by its name, Antares, </a:t>
            </a:r>
            <a:r>
              <a:rPr lang="en-US" dirty="0" smtClean="0"/>
              <a:t>which </a:t>
            </a:r>
            <a:r>
              <a:rPr lang="en-US" dirty="0" smtClean="0"/>
              <a:t>means “Like Mars” in Greek. Unlike Mars, Antares produces </a:t>
            </a:r>
            <a:r>
              <a:rPr lang="en-US" dirty="0" smtClean="0"/>
              <a:t>its </a:t>
            </a:r>
            <a:r>
              <a:rPr lang="en-US" dirty="0" smtClean="0"/>
              <a:t>own light. In fact, it is 10,000x more luminous than the Sun and has a radius 883x that of the Sun.  If Antares were placed in the center of our solar system, its outer surface would lie between the orbits of Mars and Jupiter. A trip to visit Antares would take 550 light-years but if you got up just before dawn this </a:t>
            </a:r>
            <a:r>
              <a:rPr lang="en-US" dirty="0" smtClean="0"/>
              <a:t>morning (January 19, 2012), </a:t>
            </a:r>
            <a:r>
              <a:rPr lang="en-US" dirty="0" smtClean="0"/>
              <a:t>you could have see Antares light up the southeast sky near the waning crescent moon. </a:t>
            </a:r>
            <a:endParaRPr lang="en-US" dirty="0"/>
          </a:p>
        </p:txBody>
      </p:sp>
    </p:spTree>
    <p:extLst>
      <p:ext uri="{BB962C8B-B14F-4D97-AF65-F5344CB8AC3E}">
        <p14:creationId xmlns:p14="http://schemas.microsoft.com/office/powerpoint/2010/main" val="384794745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re-dawn antar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4743" y="3048000"/>
            <a:ext cx="3810000" cy="3810000"/>
          </a:xfrm>
          <a:prstGeom prst="rect">
            <a:avLst/>
          </a:prstGeom>
        </p:spPr>
      </p:pic>
      <p:pic>
        <p:nvPicPr>
          <p:cNvPr id="10" name="Picture 9" descr="antares_m4_stargazerbob_600.jpg"/>
          <p:cNvPicPr>
            <a:picLocks noChangeAspect="1"/>
          </p:cNvPicPr>
          <p:nvPr/>
        </p:nvPicPr>
        <p:blipFill rotWithShape="1">
          <a:blip r:embed="rId3">
            <a:extLst>
              <a:ext uri="{28A0092B-C50C-407E-A947-70E740481C1C}">
                <a14:useLocalDpi xmlns:a14="http://schemas.microsoft.com/office/drawing/2010/main" val="0"/>
              </a:ext>
            </a:extLst>
          </a:blip>
          <a:srcRect r="12428"/>
          <a:stretch/>
        </p:blipFill>
        <p:spPr>
          <a:xfrm>
            <a:off x="2471051" y="0"/>
            <a:ext cx="6672949" cy="5080000"/>
          </a:xfrm>
          <a:prstGeom prst="rect">
            <a:avLst/>
          </a:prstGeom>
        </p:spPr>
      </p:pic>
      <p:sp>
        <p:nvSpPr>
          <p:cNvPr id="2" name="Title 1"/>
          <p:cNvSpPr>
            <a:spLocks noGrp="1"/>
          </p:cNvSpPr>
          <p:nvPr>
            <p:ph type="title"/>
          </p:nvPr>
        </p:nvSpPr>
        <p:spPr>
          <a:xfrm>
            <a:off x="457200" y="87048"/>
            <a:ext cx="8229600" cy="648901"/>
          </a:xfrm>
        </p:spPr>
        <p:txBody>
          <a:bodyPr>
            <a:normAutofit fontScale="90000"/>
          </a:bodyPr>
          <a:lstStyle/>
          <a:p>
            <a:r>
              <a:rPr lang="en-US" dirty="0" smtClean="0">
                <a:solidFill>
                  <a:srgbClr val="FFFFFF"/>
                </a:solidFill>
              </a:rPr>
              <a:t>Antares</a:t>
            </a:r>
            <a:endParaRPr lang="en-US" dirty="0">
              <a:solidFill>
                <a:srgbClr val="FFFFFF"/>
              </a:solidFill>
            </a:endParaRPr>
          </a:p>
        </p:txBody>
      </p:sp>
      <p:pic>
        <p:nvPicPr>
          <p:cNvPr id="9" name="Picture 8" descr="Antares in Scorpio.tiff"/>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3006" y="1518650"/>
            <a:ext cx="3505200" cy="5156200"/>
          </a:xfrm>
          <a:prstGeom prst="rect">
            <a:avLst/>
          </a:prstGeom>
          <a:ln w="25400">
            <a:solidFill>
              <a:schemeClr val="bg1"/>
            </a:solidFill>
          </a:ln>
        </p:spPr>
      </p:pic>
      <p:pic>
        <p:nvPicPr>
          <p:cNvPr id="11" name="Picture 10" descr="pre-dawn antares.jpg"/>
          <p:cNvPicPr>
            <a:picLocks noChangeAspect="1"/>
          </p:cNvPicPr>
          <p:nvPr/>
        </p:nvPicPr>
        <p:blipFill rotWithShape="1">
          <a:blip r:embed="rId2">
            <a:extLst>
              <a:ext uri="{28A0092B-C50C-407E-A947-70E740481C1C}">
                <a14:useLocalDpi xmlns:a14="http://schemas.microsoft.com/office/drawing/2010/main" val="0"/>
              </a:ext>
            </a:extLst>
          </a:blip>
          <a:srcRect t="665" b="89784"/>
          <a:stretch/>
        </p:blipFill>
        <p:spPr>
          <a:xfrm>
            <a:off x="5134743" y="6492908"/>
            <a:ext cx="3810000" cy="363884"/>
          </a:xfrm>
          <a:prstGeom prst="rect">
            <a:avLst/>
          </a:prstGeom>
        </p:spPr>
      </p:pic>
      <p:cxnSp>
        <p:nvCxnSpPr>
          <p:cNvPr id="8" name="Straight Arrow Connector 7"/>
          <p:cNvCxnSpPr/>
          <p:nvPr/>
        </p:nvCxnSpPr>
        <p:spPr>
          <a:xfrm>
            <a:off x="4480560" y="735949"/>
            <a:ext cx="402336" cy="3159395"/>
          </a:xfrm>
          <a:prstGeom prst="straightConnector1">
            <a:avLst/>
          </a:prstGeom>
          <a:ln w="63500">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519219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444</TotalTime>
  <Words>1800</Words>
  <Application>Microsoft Macintosh PowerPoint</Application>
  <PresentationFormat>Letter Paper (8.5x11 in)</PresentationFormat>
  <Paragraphs>60</Paragraphs>
  <Slides>28</Slides>
  <Notes>3</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Identifying Celestial Bodies</vt:lpstr>
      <vt:lpstr>Celestial Bodies? </vt:lpstr>
      <vt:lpstr>Or Celestial Bodies?</vt:lpstr>
      <vt:lpstr>Exploring the Universe</vt:lpstr>
      <vt:lpstr>Samples Collected from Mars</vt:lpstr>
      <vt:lpstr>Key to the Critters on Mars</vt:lpstr>
      <vt:lpstr>Identify this Martian!</vt:lpstr>
      <vt:lpstr>Antares</vt:lpstr>
      <vt:lpstr>Antares</vt:lpstr>
      <vt:lpstr>Eagle</vt:lpstr>
      <vt:lpstr>Eagle</vt:lpstr>
      <vt:lpstr>Orion</vt:lpstr>
      <vt:lpstr>Orion</vt:lpstr>
      <vt:lpstr>Andromeda</vt:lpstr>
      <vt:lpstr>Andromeda</vt:lpstr>
      <vt:lpstr>Saturn</vt:lpstr>
      <vt:lpstr>Saturn</vt:lpstr>
      <vt:lpstr>Pluto</vt:lpstr>
      <vt:lpstr>Pluto</vt:lpstr>
      <vt:lpstr>Io</vt:lpstr>
      <vt:lpstr>Io</vt:lpstr>
      <vt:lpstr>Vesta</vt:lpstr>
      <vt:lpstr>Vesta</vt:lpstr>
      <vt:lpstr>Hale-Bopp</vt:lpstr>
      <vt:lpstr>Hale-Bopp</vt:lpstr>
      <vt:lpstr>The Great Daylight 1972 Fireball</vt:lpstr>
      <vt:lpstr>The Great Daylight 1972 Fireball</vt:lpstr>
      <vt:lpstr>IAU Definition of a Planet</vt:lpstr>
    </vt:vector>
  </TitlesOfParts>
  <Company>University of Miami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Identifying Celestial Bodies</dc:title>
  <dc:creator>Noelle Van Ee</dc:creator>
  <cp:lastModifiedBy>Noelle Van Ee</cp:lastModifiedBy>
  <cp:revision>49</cp:revision>
  <dcterms:created xsi:type="dcterms:W3CDTF">2012-01-19T02:29:06Z</dcterms:created>
  <dcterms:modified xsi:type="dcterms:W3CDTF">2012-01-19T21:54:48Z</dcterms:modified>
</cp:coreProperties>
</file>